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FDECFA-6B6D-4A9D-89F4-45D3299E19AB}">
  <a:tblStyle styleId="{92FDECFA-6B6D-4A9D-89F4-45D3299E19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fa3739d4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fa3739d4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fa3739d42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fa3739d42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fa3739d4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fa3739d4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fa3739d4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fa3739d4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fa3739d4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fa3739d4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fa3739d4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fa3739d4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fa3739d4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fa3739d4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fa3739d4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fa3739d4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fa3739d4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fa3739d4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fa3739d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fa3739d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fa3739d4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fa3739d4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fa3739d4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fa3739d4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fa3739d4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fa3739d4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fa3739d4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fa3739d4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fa3739d4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fa3739d4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fa3739d42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fa3739d42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fa3739d4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fa3739d4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21978" r="0" t="0"/>
          <a:stretch/>
        </p:blipFill>
        <p:spPr>
          <a:xfrm>
            <a:off x="6661225" y="1062625"/>
            <a:ext cx="2177976" cy="31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Sickness and Going to the Doctor</a:t>
            </a:r>
            <a:endParaRPr sz="3680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14769" r="11711" t="0"/>
          <a:stretch/>
        </p:blipFill>
        <p:spPr>
          <a:xfrm>
            <a:off x="564675" y="152400"/>
            <a:ext cx="2052250" cy="18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36028" r="0" t="0"/>
          <a:stretch/>
        </p:blipFill>
        <p:spPr>
          <a:xfrm>
            <a:off x="311699" y="1083975"/>
            <a:ext cx="3842150" cy="39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425" y="1788075"/>
            <a:ext cx="4685350" cy="312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9612"/>
            <a:ext cx="4630626" cy="320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250" y="1152675"/>
            <a:ext cx="2665573" cy="38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    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3875"/>
            <a:ext cx="3046559" cy="394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059" y="1058225"/>
            <a:ext cx="2627650" cy="39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9625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350" y="1727050"/>
            <a:ext cx="5257800" cy="275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To have/ To feel</a:t>
            </a:r>
            <a:endParaRPr sz="48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80">
                <a:latin typeface="Arial"/>
                <a:ea typeface="Arial"/>
                <a:cs typeface="Arial"/>
                <a:sym typeface="Arial"/>
              </a:rPr>
              <a:t>We can describe some illness with the verb TO HAVE and others with the verb TO FEEL. Complete the exercises below.</a:t>
            </a:r>
            <a:endParaRPr sz="20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8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p26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{92FDECFA-6B6D-4A9D-89F4-45D3299E19AB}</a:tableStyleId>
              </a:tblPr>
              <a:tblGrid>
                <a:gridCol w="3619500"/>
                <a:gridCol w="3619500"/>
              </a:tblGrid>
              <a:tr h="42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      To have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       To feel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8" name="Google Shape;148;p26"/>
          <p:cNvGraphicFramePr/>
          <p:nvPr/>
        </p:nvGraphicFramePr>
        <p:xfrm>
          <a:off x="952500" y="389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{92FDECFA-6B6D-4A9D-89F4-45D3299E19AB}</a:tableStyleId>
              </a:tblPr>
              <a:tblGrid>
                <a:gridCol w="7239000"/>
              </a:tblGrid>
              <a:tr h="77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Back pain, a fever, a cough, sick, ill, a headache, bad, a sore throat, dizzy, nauseous, flu, cold, a rash, toothache, awful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Symptoms</a:t>
            </a:r>
            <a:endParaRPr sz="48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80">
                <a:latin typeface="Arial"/>
                <a:ea typeface="Arial"/>
                <a:cs typeface="Arial"/>
                <a:sym typeface="Arial"/>
              </a:rPr>
              <a:t>Some illnesses share the same symptoms. Match the illness with the symptoms. More than one per illness is possible.</a:t>
            </a:r>
            <a:endParaRPr sz="208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27"/>
          <p:cNvGraphicFramePr/>
          <p:nvPr/>
        </p:nvGraphicFramePr>
        <p:xfrm>
          <a:off x="4900275" y="182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{92FDECFA-6B6D-4A9D-89F4-45D3299E19AB}</a:tableStyleId>
              </a:tblPr>
              <a:tblGrid>
                <a:gridCol w="2578500"/>
              </a:tblGrid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/>
                        <a:t>Symptom</a:t>
                      </a:r>
                      <a:endParaRPr sz="1600" u="sng"/>
                    </a:p>
                  </a:txBody>
                  <a:tcPr marT="91425" marB="91425" marR="91425" marL="91425"/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 Temperature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Coughing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Sneezing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Sweating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Vomiting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Blocked/ Runny Nose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Headache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5" name="Google Shape;155;p27"/>
          <p:cNvGraphicFramePr/>
          <p:nvPr/>
        </p:nvGraphicFramePr>
        <p:xfrm>
          <a:off x="772175" y="182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{92FDECFA-6B6D-4A9D-89F4-45D3299E19AB}</a:tableStyleId>
              </a:tblPr>
              <a:tblGrid>
                <a:gridCol w="2612875"/>
              </a:tblGrid>
              <a:tr h="31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/>
                        <a:t>Illness</a:t>
                      </a:r>
                      <a:endParaRPr sz="1600" u="sng"/>
                    </a:p>
                  </a:txBody>
                  <a:tcPr marT="91425" marB="91425" marR="91425" marL="91425"/>
                </a:tc>
              </a:tr>
              <a:tr h="31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Nausea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Fever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Cold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56" name="Google Shape;156;p27"/>
          <p:cNvCxnSpPr/>
          <p:nvPr/>
        </p:nvCxnSpPr>
        <p:spPr>
          <a:xfrm>
            <a:off x="3398225" y="2421975"/>
            <a:ext cx="14685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>
                <a:latin typeface="Arial"/>
                <a:ea typeface="Arial"/>
                <a:cs typeface="Arial"/>
                <a:sym typeface="Arial"/>
              </a:rPr>
              <a:t>Advice ‘Should’ + ‘Shouldn’t’</a:t>
            </a:r>
            <a:endParaRPr sz="177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0" l="21978" r="0" t="0"/>
          <a:stretch/>
        </p:blipFill>
        <p:spPr>
          <a:xfrm>
            <a:off x="6661225" y="1062625"/>
            <a:ext cx="2482774" cy="36070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504575" y="1305700"/>
            <a:ext cx="5753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You can give advice about someone’s illness by using ‘should’ and ‘shouldn’t.</a:t>
            </a:r>
            <a:endParaRPr sz="2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5004075" y="2052750"/>
            <a:ext cx="1914900" cy="1236600"/>
          </a:xfrm>
          <a:prstGeom prst="wedgeRoundRectCallout">
            <a:avLst>
              <a:gd fmla="val 71522" name="adj1"/>
              <a:gd fmla="val -4444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You </a:t>
            </a:r>
            <a:r>
              <a:rPr lang="en" sz="2000" u="sng">
                <a:latin typeface="Lato"/>
                <a:ea typeface="Lato"/>
                <a:cs typeface="Lato"/>
                <a:sym typeface="Lato"/>
              </a:rPr>
              <a:t>should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take some medicine!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475" y="2702450"/>
            <a:ext cx="4205500" cy="22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>
                <a:latin typeface="Arial"/>
                <a:ea typeface="Arial"/>
                <a:cs typeface="Arial"/>
                <a:sym typeface="Arial"/>
              </a:rPr>
              <a:t>Advice ‘Should’ + ‘Shouldn’t’</a:t>
            </a:r>
            <a:endParaRPr sz="177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0" l="21978" r="0" t="0"/>
          <a:stretch/>
        </p:blipFill>
        <p:spPr>
          <a:xfrm>
            <a:off x="6661225" y="1062625"/>
            <a:ext cx="2482774" cy="3607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495975" y="1062625"/>
            <a:ext cx="4319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Match the illness with the advice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73" name="Google Shape;173;p29"/>
          <p:cNvGraphicFramePr/>
          <p:nvPr/>
        </p:nvGraphicFramePr>
        <p:xfrm>
          <a:off x="557500" y="190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{92FDECFA-6B6D-4A9D-89F4-45D3299E19AB}</a:tableStyleId>
              </a:tblPr>
              <a:tblGrid>
                <a:gridCol w="1677000"/>
              </a:tblGrid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Toothache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Rash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Headache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Stomach</a:t>
                      </a:r>
                      <a:r>
                        <a:rPr lang="en"/>
                        <a:t> ache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4" name="Google Shape;174;p29"/>
          <p:cNvGraphicFramePr/>
          <p:nvPr/>
        </p:nvGraphicFramePr>
        <p:xfrm>
          <a:off x="3138050" y="155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{92FDECFA-6B6D-4A9D-89F4-45D3299E19AB}</a:tableStyleId>
              </a:tblPr>
              <a:tblGrid>
                <a:gridCol w="3619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shouldn’t eat chocolate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 take some paracetamol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 go to the dentist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 put some cream on it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 stay in bed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shouldn’t go to school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 should go to the doctor’s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75" name="Google Shape;175;p29"/>
          <p:cNvCxnSpPr/>
          <p:nvPr/>
        </p:nvCxnSpPr>
        <p:spPr>
          <a:xfrm>
            <a:off x="2239100" y="2095675"/>
            <a:ext cx="918900" cy="13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>
                <a:latin typeface="Arial"/>
                <a:ea typeface="Arial"/>
                <a:cs typeface="Arial"/>
                <a:sym typeface="Arial"/>
              </a:rPr>
              <a:t>Roleplay - Doctor’s office</a:t>
            </a:r>
            <a:endParaRPr sz="177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3887775" y="1139900"/>
            <a:ext cx="5066100" cy="3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Create a roleplay situation in a doctor’s office to perform for the class. You MUST use the vocabulary from this lesson.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Patient</a:t>
            </a: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Describe how you FEEL and your SYMPTOMS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Doctor</a:t>
            </a: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Ask about the patient’s SYMPTOMS, and give them appropriate ADVICE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9475"/>
            <a:ext cx="3268008" cy="31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Flu                        Fever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725" y="1170125"/>
            <a:ext cx="3656450" cy="36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Headache       </a:t>
            </a:r>
            <a:r>
              <a:rPr lang="en" sz="4880">
                <a:latin typeface="Arial"/>
                <a:ea typeface="Arial"/>
                <a:cs typeface="Arial"/>
                <a:sym typeface="Arial"/>
              </a:rPr>
              <a:t>Stomach ache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3875"/>
            <a:ext cx="3046559" cy="394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059" y="1058225"/>
            <a:ext cx="2627650" cy="39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Back pain           Toothache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36028" r="0" t="0"/>
          <a:stretch/>
        </p:blipFill>
        <p:spPr>
          <a:xfrm>
            <a:off x="311699" y="1083975"/>
            <a:ext cx="3842150" cy="39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425" y="1788075"/>
            <a:ext cx="4685350" cy="312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Cold</a:t>
            </a:r>
            <a:r>
              <a:rPr lang="en" sz="4880">
                <a:latin typeface="Arial"/>
                <a:ea typeface="Arial"/>
                <a:cs typeface="Arial"/>
                <a:sym typeface="Arial"/>
              </a:rPr>
              <a:t>                        Cough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7225"/>
            <a:ext cx="4722099" cy="36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500" y="1357225"/>
            <a:ext cx="4134524" cy="27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Sore throat</a:t>
            </a:r>
            <a:r>
              <a:rPr lang="en" sz="4880">
                <a:latin typeface="Arial"/>
                <a:ea typeface="Arial"/>
                <a:cs typeface="Arial"/>
                <a:sym typeface="Arial"/>
              </a:rPr>
              <a:t>           Vomiting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9612"/>
            <a:ext cx="4630626" cy="320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250" y="1152675"/>
            <a:ext cx="2665573" cy="38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Rash         Dizziness/Nausea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9625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350" y="1727050"/>
            <a:ext cx="5257800" cy="275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7225"/>
            <a:ext cx="4722099" cy="36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500" y="1357225"/>
            <a:ext cx="4134524" cy="27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71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80">
                <a:latin typeface="Arial"/>
                <a:ea typeface="Arial"/>
                <a:cs typeface="Arial"/>
                <a:sym typeface="Arial"/>
              </a:rPr>
              <a:t>                        </a:t>
            </a:r>
            <a:endParaRPr sz="4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725" y="1170125"/>
            <a:ext cx="3656450" cy="36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